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0"/>
  </p:notesMasterIdLst>
  <p:handoutMasterIdLst>
    <p:handoutMasterId r:id="rId11"/>
  </p:handoutMasterIdLst>
  <p:sldIdLst>
    <p:sldId id="284" r:id="rId3"/>
    <p:sldId id="341" r:id="rId4"/>
    <p:sldId id="344" r:id="rId5"/>
    <p:sldId id="345" r:id="rId6"/>
    <p:sldId id="346" r:id="rId7"/>
    <p:sldId id="347" r:id="rId8"/>
    <p:sldId id="348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6" clrIdx="1">
    <p:extLst/>
  </p:cmAuthor>
  <p:cmAuthor id="3" name="Maciej Wnuk" initials="MW" lastIdx="1" clrIdx="2">
    <p:extLst/>
  </p:cmAuthor>
  <p:cmAuthor id="4" name="Zaremba Monika" initials="ZM" lastIdx="1" clrIdx="3"/>
  <p:cmAuthor id="5" name="Pawelec Mateusz" initials="PM" lastIdx="1" clrIdx="4">
    <p:extLst>
      <p:ext uri="{19B8F6BF-5375-455C-9EA6-DF929625EA0E}">
        <p15:presenceInfo xmlns:p15="http://schemas.microsoft.com/office/powerpoint/2012/main" userId="S-1-5-21-1346247845-3881836822-2677420573-123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41" autoAdjust="0"/>
    <p:restoredTop sz="78580" autoAdjust="0"/>
  </p:normalViewPr>
  <p:slideViewPr>
    <p:cSldViewPr>
      <p:cViewPr varScale="1">
        <p:scale>
          <a:sx n="89" d="100"/>
          <a:sy n="89" d="100"/>
        </p:scale>
        <p:origin x="102" y="58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12.07.2023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Tutaj Platon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0F62-BE93-4E40-9FF3-FCD9A93064F5}" type="slidenum">
              <a:rPr lang="pl-PL" altLang="pl-PL" smtClean="0"/>
              <a:pPr/>
              <a:t>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3408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764704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268760"/>
            <a:ext cx="7920880" cy="48574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>
          <a:xfrm>
            <a:off x="8820150" y="6454775"/>
            <a:ext cx="323850" cy="287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E2AE714-C5A0-47CD-924E-9A1021A1677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8128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9182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3561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6698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946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9496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60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2472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784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3965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9878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5906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5" name="Obraz 4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5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  <p:sldLayoutId id="2147483660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8D989-1EC6-44DF-B5C9-0EC99BE4B983}" type="datetimeFigureOut">
              <a:rPr lang="pl-PL" smtClean="0"/>
              <a:t>12.07.2023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D6549-BBA8-46AA-B9A1-5BA3C8C9F1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4974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Zagadnienia </a:t>
            </a:r>
            <a:r>
              <a:rPr lang="pl-PL" dirty="0" smtClean="0"/>
              <a:t>wstępne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b="1" dirty="0" smtClean="0"/>
              <a:t>Etyka powinności (deontologia)</a:t>
            </a:r>
            <a:endParaRPr lang="pl-PL" dirty="0" smtClean="0"/>
          </a:p>
          <a:p>
            <a:pPr algn="just"/>
            <a:r>
              <a:rPr lang="pl-PL" sz="2200" dirty="0" smtClean="0"/>
              <a:t>O wartości moralnej czynów świadczy przestrzeganie zasad etycznych.</a:t>
            </a:r>
          </a:p>
          <a:p>
            <a:pPr algn="just"/>
            <a:r>
              <a:rPr lang="pl-PL" sz="2200" dirty="0" smtClean="0"/>
              <a:t>Stąd konieczność stosowania norm, reguł, kodeksów, instrukcji i sankcji.</a:t>
            </a:r>
          </a:p>
          <a:p>
            <a:pPr marL="0" indent="0" algn="just">
              <a:buNone/>
            </a:pPr>
            <a:endParaRPr lang="pl-PL" sz="2200" dirty="0" smtClean="0"/>
          </a:p>
          <a:p>
            <a:pPr marL="0" indent="0" algn="just">
              <a:buNone/>
            </a:pPr>
            <a:r>
              <a:rPr lang="pl-PL" b="1" dirty="0" smtClean="0"/>
              <a:t>Etyka cnót (</a:t>
            </a:r>
            <a:r>
              <a:rPr lang="pl-PL" b="1" dirty="0" err="1" smtClean="0"/>
              <a:t>aretologia</a:t>
            </a:r>
            <a:r>
              <a:rPr lang="pl-PL" b="1" dirty="0" smtClean="0"/>
              <a:t>)</a:t>
            </a:r>
            <a:endParaRPr lang="pl-PL" dirty="0" smtClean="0"/>
          </a:p>
          <a:p>
            <a:pPr algn="just"/>
            <a:r>
              <a:rPr lang="pl-PL" sz="2200" dirty="0"/>
              <a:t>O moralności decydują dyspozycje moralne człowieka  (cnoty, cechy charakteru</a:t>
            </a:r>
            <a:r>
              <a:rPr lang="pl-PL" sz="2200" dirty="0" smtClean="0"/>
              <a:t>).</a:t>
            </a:r>
          </a:p>
          <a:p>
            <a:pPr algn="just"/>
            <a:r>
              <a:rPr lang="pl-PL" sz="2200" dirty="0" smtClean="0"/>
              <a:t>Duże znaczenie samodoskonalenia </a:t>
            </a:r>
            <a:r>
              <a:rPr lang="pl-PL" sz="2200" dirty="0"/>
              <a:t>się osoby, dobrych wzorców </a:t>
            </a:r>
            <a:r>
              <a:rPr lang="pl-PL" sz="2200" dirty="0" smtClean="0"/>
              <a:t>osobowych, prawidłowej </a:t>
            </a:r>
            <a:r>
              <a:rPr lang="pl-PL" sz="2200" dirty="0"/>
              <a:t>oceny postawy moralnej, </a:t>
            </a:r>
            <a:br>
              <a:rPr lang="pl-PL" sz="2200" dirty="0"/>
            </a:br>
            <a:r>
              <a:rPr lang="pl-PL" sz="2200" dirty="0"/>
              <a:t>z uwzględnieniem motywów i </a:t>
            </a:r>
            <a:r>
              <a:rPr lang="pl-PL" sz="2200" dirty="0" smtClean="0"/>
              <a:t>intencji.</a:t>
            </a:r>
            <a:endParaRPr lang="pl-PL" sz="2200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 smtClean="0"/>
              <a:t>Etyka powinności i </a:t>
            </a:r>
            <a:r>
              <a:rPr lang="pl-PL" dirty="0"/>
              <a:t>etyka cnót</a:t>
            </a:r>
          </a:p>
        </p:txBody>
      </p:sp>
    </p:spTree>
    <p:extLst>
      <p:ext uri="{BB962C8B-B14F-4D97-AF65-F5344CB8AC3E}">
        <p14:creationId xmlns:p14="http://schemas.microsoft.com/office/powerpoint/2010/main" val="403025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Siły </a:t>
            </a:r>
            <a:r>
              <a:rPr lang="pl-PL" dirty="0"/>
              <a:t>charakteru i cnoty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b="1" dirty="0" smtClean="0"/>
              <a:t>MĄDROŚĆ I WIEDZA</a:t>
            </a:r>
          </a:p>
          <a:p>
            <a:r>
              <a:rPr lang="pl-PL" dirty="0" smtClean="0"/>
              <a:t>kreatywność</a:t>
            </a:r>
            <a:endParaRPr lang="pl-PL" dirty="0"/>
          </a:p>
          <a:p>
            <a:r>
              <a:rPr lang="pl-PL" dirty="0" smtClean="0"/>
              <a:t>ciekawość</a:t>
            </a:r>
            <a:endParaRPr lang="pl-PL" dirty="0"/>
          </a:p>
          <a:p>
            <a:r>
              <a:rPr lang="pl-PL" dirty="0" smtClean="0"/>
              <a:t>otwarty </a:t>
            </a:r>
            <a:r>
              <a:rPr lang="pl-PL" dirty="0"/>
              <a:t>umysł</a:t>
            </a:r>
          </a:p>
          <a:p>
            <a:r>
              <a:rPr lang="pl-PL" dirty="0" smtClean="0"/>
              <a:t>zapał </a:t>
            </a:r>
            <a:r>
              <a:rPr lang="pl-PL" dirty="0"/>
              <a:t>do nauki</a:t>
            </a:r>
          </a:p>
          <a:p>
            <a:r>
              <a:rPr lang="pl-PL" dirty="0"/>
              <a:t>p</a:t>
            </a:r>
            <a:r>
              <a:rPr lang="pl-PL" dirty="0" smtClean="0"/>
              <a:t>erspektywa</a:t>
            </a:r>
          </a:p>
          <a:p>
            <a:pPr marL="0" indent="0">
              <a:buNone/>
            </a:pPr>
            <a:r>
              <a:rPr lang="pl-PL" b="1" dirty="0" smtClean="0"/>
              <a:t>MĘSTWO</a:t>
            </a:r>
          </a:p>
          <a:p>
            <a:r>
              <a:rPr lang="pl-PL" dirty="0"/>
              <a:t>o</a:t>
            </a:r>
            <a:r>
              <a:rPr lang="pl-PL" dirty="0" smtClean="0"/>
              <a:t>dwaga</a:t>
            </a:r>
          </a:p>
          <a:p>
            <a:r>
              <a:rPr lang="pl-PL" dirty="0"/>
              <a:t>w</a:t>
            </a:r>
            <a:r>
              <a:rPr lang="pl-PL" dirty="0" smtClean="0"/>
              <a:t>ytrwałość</a:t>
            </a:r>
          </a:p>
          <a:p>
            <a:r>
              <a:rPr lang="pl-PL" dirty="0" smtClean="0"/>
              <a:t>integralność</a:t>
            </a:r>
          </a:p>
          <a:p>
            <a:r>
              <a:rPr lang="pl-PL" dirty="0"/>
              <a:t>w</a:t>
            </a:r>
            <a:r>
              <a:rPr lang="pl-PL" dirty="0" smtClean="0"/>
              <a:t>italność</a:t>
            </a:r>
          </a:p>
          <a:p>
            <a:pPr marL="0" indent="0">
              <a:buNone/>
            </a:pPr>
            <a:r>
              <a:rPr lang="pl-PL" b="1" dirty="0" smtClean="0"/>
              <a:t>CZŁOWIECZEŃSTWO</a:t>
            </a:r>
          </a:p>
          <a:p>
            <a:r>
              <a:rPr lang="pl-PL" dirty="0"/>
              <a:t>m</a:t>
            </a:r>
            <a:r>
              <a:rPr lang="pl-PL" dirty="0" smtClean="0"/>
              <a:t>iłość</a:t>
            </a:r>
          </a:p>
          <a:p>
            <a:r>
              <a:rPr lang="pl-PL" dirty="0"/>
              <a:t>u</a:t>
            </a:r>
            <a:r>
              <a:rPr lang="pl-PL" dirty="0" smtClean="0"/>
              <a:t>przejmość</a:t>
            </a:r>
          </a:p>
          <a:p>
            <a:r>
              <a:rPr lang="pl-PL" dirty="0"/>
              <a:t>i</a:t>
            </a:r>
            <a:r>
              <a:rPr lang="pl-PL" dirty="0" smtClean="0"/>
              <a:t>nteligencja społeczna</a:t>
            </a:r>
            <a:endParaRPr lang="pl-PL" dirty="0"/>
          </a:p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b="1" dirty="0" smtClean="0"/>
              <a:t>SPRAWIEDLIWOŚĆ</a:t>
            </a:r>
          </a:p>
          <a:p>
            <a:r>
              <a:rPr lang="pl-PL" dirty="0"/>
              <a:t>a</a:t>
            </a:r>
            <a:r>
              <a:rPr lang="pl-PL" dirty="0" smtClean="0"/>
              <a:t>ktywne obywatelstwo</a:t>
            </a:r>
          </a:p>
          <a:p>
            <a:r>
              <a:rPr lang="pl-PL" dirty="0"/>
              <a:t>u</a:t>
            </a:r>
            <a:r>
              <a:rPr lang="pl-PL" dirty="0" smtClean="0"/>
              <a:t>czciwość</a:t>
            </a:r>
          </a:p>
          <a:p>
            <a:r>
              <a:rPr lang="pl-PL" dirty="0"/>
              <a:t>p</a:t>
            </a:r>
            <a:r>
              <a:rPr lang="pl-PL" dirty="0" smtClean="0"/>
              <a:t>rzywództwo</a:t>
            </a:r>
          </a:p>
          <a:p>
            <a:pPr marL="0" indent="0">
              <a:buNone/>
            </a:pPr>
            <a:r>
              <a:rPr lang="pl-PL" b="1" dirty="0" smtClean="0"/>
              <a:t>UMIARKOWANIE</a:t>
            </a:r>
          </a:p>
          <a:p>
            <a:r>
              <a:rPr lang="pl-PL" dirty="0"/>
              <a:t>p</a:t>
            </a:r>
            <a:r>
              <a:rPr lang="pl-PL" dirty="0" smtClean="0"/>
              <a:t>rzebaczenie i miłosierdzie</a:t>
            </a:r>
          </a:p>
          <a:p>
            <a:r>
              <a:rPr lang="pl-PL" dirty="0"/>
              <a:t>p</a:t>
            </a:r>
            <a:r>
              <a:rPr lang="pl-PL" dirty="0" smtClean="0"/>
              <a:t>okora i skromność</a:t>
            </a:r>
          </a:p>
          <a:p>
            <a:r>
              <a:rPr lang="pl-PL" dirty="0" smtClean="0"/>
              <a:t>roztropność</a:t>
            </a:r>
          </a:p>
          <a:p>
            <a:r>
              <a:rPr lang="pl-PL" dirty="0"/>
              <a:t>s</a:t>
            </a:r>
            <a:r>
              <a:rPr lang="pl-PL" dirty="0" smtClean="0"/>
              <a:t>amodyscyplina</a:t>
            </a:r>
          </a:p>
          <a:p>
            <a:pPr marL="0" indent="0">
              <a:buNone/>
            </a:pPr>
            <a:r>
              <a:rPr lang="pl-PL" b="1" dirty="0" smtClean="0"/>
              <a:t>TRANSCENDENCJA</a:t>
            </a:r>
          </a:p>
          <a:p>
            <a:r>
              <a:rPr lang="pl-PL" dirty="0"/>
              <a:t>d</a:t>
            </a:r>
            <a:r>
              <a:rPr lang="pl-PL" dirty="0" smtClean="0"/>
              <a:t>ocenienie piękna i doskonałości</a:t>
            </a:r>
          </a:p>
          <a:p>
            <a:r>
              <a:rPr lang="pl-PL" dirty="0"/>
              <a:t>w</a:t>
            </a:r>
            <a:r>
              <a:rPr lang="pl-PL" dirty="0" smtClean="0"/>
              <a:t>dzięczność</a:t>
            </a:r>
          </a:p>
          <a:p>
            <a:r>
              <a:rPr lang="pl-PL" dirty="0"/>
              <a:t>n</a:t>
            </a:r>
            <a:r>
              <a:rPr lang="pl-PL" dirty="0" smtClean="0"/>
              <a:t>adzieja</a:t>
            </a:r>
          </a:p>
          <a:p>
            <a:r>
              <a:rPr lang="pl-PL" dirty="0"/>
              <a:t>h</a:t>
            </a:r>
            <a:r>
              <a:rPr lang="pl-PL" dirty="0" smtClean="0"/>
              <a:t>umor</a:t>
            </a:r>
          </a:p>
          <a:p>
            <a:r>
              <a:rPr lang="pl-PL" dirty="0" smtClean="0"/>
              <a:t>duchowość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607966" y="5805264"/>
            <a:ext cx="8299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/>
              <a:t>Opracowano na podstawie</a:t>
            </a:r>
            <a:r>
              <a:rPr lang="en-GB" sz="1400" dirty="0"/>
              <a:t>: Peterson Christopher, Seligman Martin E. P., Character </a:t>
            </a:r>
            <a:r>
              <a:rPr lang="en-GB" sz="1400" dirty="0" err="1"/>
              <a:t>Streng</a:t>
            </a:r>
            <a:r>
              <a:rPr lang="pl-PL" sz="1400" dirty="0"/>
              <a:t>th</a:t>
            </a:r>
            <a:r>
              <a:rPr lang="en-GB" sz="1400" dirty="0"/>
              <a:t>s and Virtues. A Handbook and Classification, Oxford 2004, Oxford University Press</a:t>
            </a:r>
            <a:r>
              <a:rPr lang="pl-PL" sz="1400" dirty="0"/>
              <a:t>, </a:t>
            </a:r>
            <a:r>
              <a:rPr lang="en-GB" sz="1400" dirty="0"/>
              <a:t>s. 29</a:t>
            </a:r>
            <a:r>
              <a:rPr lang="pl-PL" sz="1400" dirty="0">
                <a:sym typeface="Symbol" panose="05050102010706020507" pitchFamily="18" charset="2"/>
              </a:rPr>
              <a:t></a:t>
            </a:r>
            <a:r>
              <a:rPr lang="en-GB" sz="1400" dirty="0"/>
              <a:t>30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107547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 smtClean="0"/>
              <a:t>Cnoty w służbie publicznej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Pytanie Platona: </a:t>
            </a:r>
            <a:r>
              <a:rPr lang="pl-PL" b="1" dirty="0" smtClean="0"/>
              <a:t>Jakie cnoty powinien posiadać strażnik praw?</a:t>
            </a:r>
            <a:endParaRPr lang="pl-PL" dirty="0" smtClean="0"/>
          </a:p>
          <a:p>
            <a:pPr>
              <a:lnSpc>
                <a:spcPct val="90000"/>
              </a:lnSpc>
            </a:pPr>
            <a:r>
              <a:rPr lang="pl-PL" altLang="pl-PL" b="1" dirty="0" smtClean="0"/>
              <a:t>mądrość</a:t>
            </a:r>
            <a:r>
              <a:rPr lang="pl-PL" altLang="pl-PL" dirty="0" smtClean="0"/>
              <a:t> </a:t>
            </a:r>
            <a:r>
              <a:rPr lang="pl-PL" altLang="pl-PL" dirty="0"/>
              <a:t>(miłośnik prawdy, a więc filozof)</a:t>
            </a:r>
          </a:p>
          <a:p>
            <a:pPr>
              <a:lnSpc>
                <a:spcPct val="90000"/>
              </a:lnSpc>
            </a:pPr>
            <a:r>
              <a:rPr lang="pl-PL" altLang="pl-PL" b="1" dirty="0" smtClean="0"/>
              <a:t>umiarkowanie</a:t>
            </a:r>
            <a:r>
              <a:rPr lang="pl-PL" altLang="pl-PL" dirty="0" smtClean="0"/>
              <a:t> </a:t>
            </a:r>
            <a:r>
              <a:rPr lang="pl-PL" altLang="pl-PL" dirty="0"/>
              <a:t>(nie kieruje się rozkoszą i nie jest chciwy grosza, bo trzyma się rozkoszy ducha; bo prawda jest spokrewniona z trzymaniem się miary)</a:t>
            </a:r>
          </a:p>
          <a:p>
            <a:pPr>
              <a:lnSpc>
                <a:spcPct val="90000"/>
              </a:lnSpc>
            </a:pPr>
            <a:r>
              <a:rPr lang="pl-PL" altLang="pl-PL" b="1" dirty="0" smtClean="0"/>
              <a:t>odwaga</a:t>
            </a:r>
            <a:endParaRPr lang="pl-PL" altLang="pl-PL" b="1" dirty="0"/>
          </a:p>
          <a:p>
            <a:pPr>
              <a:lnSpc>
                <a:spcPct val="90000"/>
              </a:lnSpc>
            </a:pPr>
            <a:r>
              <a:rPr lang="pl-PL" altLang="pl-PL" b="1" dirty="0" smtClean="0"/>
              <a:t>sprawiedliwość i łagodność</a:t>
            </a:r>
            <a:endParaRPr lang="pl-PL" altLang="pl-PL" b="1" dirty="0"/>
          </a:p>
          <a:p>
            <a:pPr>
              <a:lnSpc>
                <a:spcPct val="90000"/>
              </a:lnSpc>
            </a:pPr>
            <a:r>
              <a:rPr lang="pl-PL" altLang="pl-PL" b="1" dirty="0" smtClean="0"/>
              <a:t>zdolność </a:t>
            </a:r>
            <a:r>
              <a:rPr lang="pl-PL" altLang="pl-PL" b="1" dirty="0"/>
              <a:t>do </a:t>
            </a:r>
            <a:r>
              <a:rPr lang="pl-PL" altLang="pl-PL" b="1" dirty="0" smtClean="0"/>
              <a:t>nauki</a:t>
            </a:r>
            <a:endParaRPr lang="pl-PL" alt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899592" y="5972274"/>
            <a:ext cx="4031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/>
              <a:t>Źródło: Platon, </a:t>
            </a:r>
            <a:r>
              <a:rPr lang="pl-PL" sz="1400" i="1" dirty="0" smtClean="0"/>
              <a:t>Państwo</a:t>
            </a:r>
            <a:r>
              <a:rPr lang="pl-PL" sz="1400" dirty="0" smtClean="0"/>
              <a:t>, księga VI, przeł. W. Witwicki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75324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b="1" dirty="0"/>
              <a:t>Dlaczego „strażnicy praw” mają kiepską opinię?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dirty="0"/>
              <a:t>Odpowiedź Platona:</a:t>
            </a:r>
          </a:p>
          <a:p>
            <a:endParaRPr lang="pl-PL" dirty="0"/>
          </a:p>
          <a:p>
            <a:r>
              <a:rPr lang="pl-PL" dirty="0" smtClean="0"/>
              <a:t>Ludzie </a:t>
            </a:r>
            <a:r>
              <a:rPr lang="pl-PL" dirty="0"/>
              <a:t>zepsuci („do niczego”) </a:t>
            </a:r>
            <a:r>
              <a:rPr lang="pl-PL" dirty="0" smtClean="0"/>
              <a:t>biorą </a:t>
            </a:r>
            <a:r>
              <a:rPr lang="pl-PL" dirty="0"/>
              <a:t>się do zajęć, do których nie dorośli.</a:t>
            </a:r>
          </a:p>
          <a:p>
            <a:endParaRPr lang="pl-PL" dirty="0"/>
          </a:p>
          <a:p>
            <a:r>
              <a:rPr lang="pl-PL" dirty="0" smtClean="0"/>
              <a:t>Dobra </a:t>
            </a:r>
            <a:r>
              <a:rPr lang="pl-PL" dirty="0"/>
              <a:t>wszelakie psują człowieka </a:t>
            </a:r>
            <a:r>
              <a:rPr lang="pl-PL" dirty="0" smtClean="0"/>
              <a:t>i </a:t>
            </a:r>
            <a:r>
              <a:rPr lang="pl-PL" dirty="0"/>
              <a:t>odrywają go od prawdy: piękność </a:t>
            </a:r>
            <a:r>
              <a:rPr lang="pl-PL" dirty="0" smtClean="0"/>
              <a:t>i </a:t>
            </a:r>
            <a:r>
              <a:rPr lang="pl-PL" dirty="0"/>
              <a:t>bogactwo, siła fizyczna, silne związki rodzinne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państwie itp.</a:t>
            </a:r>
          </a:p>
          <a:p>
            <a:endParaRPr lang="pl-PL" dirty="0"/>
          </a:p>
          <a:p>
            <a:r>
              <a:rPr lang="pl-PL" dirty="0" smtClean="0"/>
              <a:t>Ludzie </a:t>
            </a:r>
            <a:r>
              <a:rPr lang="pl-PL" dirty="0"/>
              <a:t>utalentowani w takich warunkach zamiast </a:t>
            </a:r>
            <a:r>
              <a:rPr lang="pl-PL" dirty="0" smtClean="0"/>
              <a:t>czynić wielkie </a:t>
            </a:r>
            <a:r>
              <a:rPr lang="pl-PL" dirty="0"/>
              <a:t>dobro czynią wielkie zło.</a:t>
            </a:r>
          </a:p>
          <a:p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11560" y="427896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 smtClean="0"/>
              <a:t>Patologie w służbie publicznej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899592" y="5972274"/>
            <a:ext cx="4031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/>
              <a:t>Źródło: Platon, </a:t>
            </a:r>
            <a:r>
              <a:rPr lang="pl-PL" sz="1400" i="1" dirty="0" smtClean="0"/>
              <a:t>Państwo</a:t>
            </a:r>
            <a:r>
              <a:rPr lang="pl-PL" sz="1400" dirty="0" smtClean="0"/>
              <a:t>, księga VI, przeł. W. Witwicki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532460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Piramida Roberta </a:t>
            </a:r>
            <a:r>
              <a:rPr lang="pl-PL" dirty="0" err="1" smtClean="0"/>
              <a:t>Diltsa</a:t>
            </a:r>
            <a:endParaRPr lang="pl-PL" dirty="0"/>
          </a:p>
        </p:txBody>
      </p:sp>
      <p:pic>
        <p:nvPicPr>
          <p:cNvPr id="5" name="Obraz 4" descr="Na każdym stopniu piramidy znajduje się inne hasło - idąc od dołu do góry:&#10;1. &quot;Środowisko (Gdzie? Kiedy?)&quot;,&#10;2. &quot;Zachowania (Co?)&quot;,&#10;3. &quot;Umiejętności (Jak?)&quot;,&#10;4. &quot;Przekonania i wartości (Dlaczego?)&quot;,&#10;5. &quot;Tożsamość (Kto?)&quot;,&#10;6. &quot;Duchowość (Kto jeszcze?)&quot;&#10;" title="Obrazek przedstawiający piramidę o różnokolorowych stopniach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628800"/>
            <a:ext cx="7753330" cy="396044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67544" y="6309320"/>
            <a:ext cx="6361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/>
              <a:t>Źródło: http://gfis.pl/wp-content/uploads/2013/11/model-pracy-wychowawczej.pdf </a:t>
            </a:r>
          </a:p>
        </p:txBody>
      </p:sp>
    </p:spTree>
    <p:extLst>
      <p:ext uri="{BB962C8B-B14F-4D97-AF65-F5344CB8AC3E}">
        <p14:creationId xmlns:p14="http://schemas.microsoft.com/office/powerpoint/2010/main" val="78237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35571"/>
            <a:ext cx="7920880" cy="758984"/>
          </a:xfrm>
        </p:spPr>
        <p:txBody>
          <a:bodyPr>
            <a:noAutofit/>
          </a:bodyPr>
          <a:lstStyle/>
          <a:p>
            <a:r>
              <a:rPr lang="pl-PL" dirty="0"/>
              <a:t>Infrastruktura etyczna w służbie publicznej </a:t>
            </a:r>
            <a:r>
              <a:rPr lang="pl-PL" dirty="0" smtClean="0"/>
              <a:t>wg </a:t>
            </a:r>
            <a:r>
              <a:rPr lang="pl-PL" dirty="0"/>
              <a:t>PUMA OECD:</a:t>
            </a:r>
            <a:br>
              <a:rPr lang="pl-PL" dirty="0"/>
            </a:b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lvl="0"/>
            <a:r>
              <a:rPr lang="pl-PL" dirty="0"/>
              <a:t>Wola polityczna i etyczne przywództwo </a:t>
            </a:r>
          </a:p>
          <a:p>
            <a:pPr lvl="0"/>
            <a:r>
              <a:rPr lang="pl-PL" dirty="0"/>
              <a:t>Kodeksy postępowania (kodeksy etyczne) </a:t>
            </a:r>
          </a:p>
          <a:p>
            <a:pPr lvl="0"/>
            <a:r>
              <a:rPr lang="pl-PL" dirty="0"/>
              <a:t>Mechanizmy socjalizacji zawodowej </a:t>
            </a:r>
          </a:p>
          <a:p>
            <a:pPr lvl="0"/>
            <a:r>
              <a:rPr lang="pl-PL" dirty="0"/>
              <a:t>Warunki pełnienia służby</a:t>
            </a:r>
          </a:p>
          <a:p>
            <a:pPr lvl="0"/>
            <a:r>
              <a:rPr lang="pl-PL" dirty="0"/>
              <a:t>Instytucje koordynujące działania w sferze etyki </a:t>
            </a:r>
          </a:p>
          <a:p>
            <a:pPr lvl="0"/>
            <a:r>
              <a:rPr lang="pl-PL" dirty="0"/>
              <a:t>Ramy prawne </a:t>
            </a:r>
          </a:p>
          <a:p>
            <a:pPr lvl="0"/>
            <a:r>
              <a:rPr lang="pl-PL" dirty="0"/>
              <a:t>Mechanizmy odpowiedzialności i kontroli</a:t>
            </a:r>
          </a:p>
          <a:p>
            <a:pPr lvl="0"/>
            <a:r>
              <a:rPr lang="pl-PL" dirty="0"/>
              <a:t>Zaangażowanie </a:t>
            </a:r>
            <a:r>
              <a:rPr lang="pl-PL" dirty="0" smtClean="0"/>
              <a:t>społeczne</a:t>
            </a:r>
            <a:endParaRPr lang="pl-P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07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rezentacje DSC KPRM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366092"/>
    </a:accent1>
    <a:accent2>
      <a:srgbClr val="953734"/>
    </a:accent2>
    <a:accent3>
      <a:srgbClr val="5F497A"/>
    </a:accent3>
    <a:accent4>
      <a:srgbClr val="31859B"/>
    </a:accent4>
    <a:accent5>
      <a:srgbClr val="548DD4"/>
    </a:accent5>
    <a:accent6>
      <a:srgbClr val="4D8034"/>
    </a:accent6>
    <a:hlink>
      <a:srgbClr val="810083"/>
    </a:hlink>
    <a:folHlink>
      <a:srgbClr val="548DD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2315</TotalTime>
  <Words>365</Words>
  <Application>Microsoft Office PowerPoint</Application>
  <PresentationFormat>Pokaz na ekranie (4:3)</PresentationFormat>
  <Paragraphs>74</Paragraphs>
  <Slides>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Wingdings</vt:lpstr>
      <vt:lpstr>Motyw pakietu Office</vt:lpstr>
      <vt:lpstr>Projekt niestandardowy</vt:lpstr>
      <vt:lpstr>Zagadnienia wstępne</vt:lpstr>
      <vt:lpstr>Etyka powinności i etyka cnót</vt:lpstr>
      <vt:lpstr>Siły charakteru i cnoty</vt:lpstr>
      <vt:lpstr>Cnoty w służbie publicznej</vt:lpstr>
      <vt:lpstr>Patologie w służbie publicznej</vt:lpstr>
      <vt:lpstr>Piramida Roberta Diltsa</vt:lpstr>
      <vt:lpstr>Infrastruktura etyczna w służbie publicznej wg PUMA OECD: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318</cp:revision>
  <dcterms:created xsi:type="dcterms:W3CDTF">2017-10-06T10:47:42Z</dcterms:created>
  <dcterms:modified xsi:type="dcterms:W3CDTF">2023-07-12T15:34:37Z</dcterms:modified>
</cp:coreProperties>
</file>